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8288000" cy="10287000"/>
  <p:notesSz cx="6858000" cy="9144000"/>
  <p:embeddedFontLst>
    <p:embeddedFont>
      <p:font typeface="Calibri (MS)" charset="1" panose="020F0502020204030204"/>
      <p:regular r:id="rId13"/>
    </p:embeddedFont>
    <p:embeddedFont>
      <p:font typeface="Georgia Bold" charset="1" panose="02040802050405020203"/>
      <p:regular r:id="rId14"/>
    </p:embeddedFont>
    <p:embeddedFont>
      <p:font typeface="Georgia" charset="1" panose="02040502050405020303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82071" y="-1714500"/>
            <a:ext cx="18105929" cy="13716000"/>
          </a:xfrm>
          <a:custGeom>
            <a:avLst/>
            <a:gdLst/>
            <a:ahLst/>
            <a:cxnLst/>
            <a:rect r="r" b="b" t="t" l="l"/>
            <a:pathLst>
              <a:path h="13716000" w="18105929">
                <a:moveTo>
                  <a:pt x="0" y="0"/>
                </a:moveTo>
                <a:lnTo>
                  <a:pt x="18105929" y="0"/>
                </a:lnTo>
                <a:lnTo>
                  <a:pt x="18105929" y="13716000"/>
                </a:lnTo>
                <a:lnTo>
                  <a:pt x="0" y="13716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04537" r="-135679" b="-657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025060" y="5637277"/>
            <a:ext cx="13359316" cy="2526701"/>
            <a:chOff x="0" y="0"/>
            <a:chExt cx="11054080" cy="209070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1054080" cy="2090702"/>
            </a:xfrm>
            <a:custGeom>
              <a:avLst/>
              <a:gdLst/>
              <a:ahLst/>
              <a:cxnLst/>
              <a:rect r="r" b="b" t="t" l="l"/>
              <a:pathLst>
                <a:path h="2090702" w="11054080">
                  <a:moveTo>
                    <a:pt x="0" y="0"/>
                  </a:moveTo>
                  <a:lnTo>
                    <a:pt x="11054080" y="0"/>
                  </a:lnTo>
                  <a:lnTo>
                    <a:pt x="11054080" y="2090702"/>
                  </a:lnTo>
                  <a:lnTo>
                    <a:pt x="0" y="209070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80975"/>
              <a:ext cx="11054080" cy="227167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10725"/>
                </a:lnSpc>
              </a:pPr>
              <a:r>
                <a:rPr lang="en-US" sz="8937">
                  <a:solidFill>
                    <a:srgbClr val="FFFFFF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The Spirit in Me — Learning to Call on God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627240" y="496938"/>
            <a:ext cx="2795639" cy="2795639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63694" y="0"/>
                  </a:moveTo>
                  <a:lnTo>
                    <a:pt x="749106" y="0"/>
                  </a:lnTo>
                  <a:cubicBezTo>
                    <a:pt x="784283" y="0"/>
                    <a:pt x="812800" y="28517"/>
                    <a:pt x="812800" y="63694"/>
                  </a:cubicBezTo>
                  <a:lnTo>
                    <a:pt x="812800" y="749106"/>
                  </a:lnTo>
                  <a:cubicBezTo>
                    <a:pt x="812800" y="784283"/>
                    <a:pt x="784283" y="812800"/>
                    <a:pt x="749106" y="812800"/>
                  </a:cubicBezTo>
                  <a:lnTo>
                    <a:pt x="63694" y="812800"/>
                  </a:lnTo>
                  <a:cubicBezTo>
                    <a:pt x="28517" y="812800"/>
                    <a:pt x="0" y="784283"/>
                    <a:pt x="0" y="749106"/>
                  </a:cubicBezTo>
                  <a:lnTo>
                    <a:pt x="0" y="63694"/>
                  </a:lnTo>
                  <a:cubicBezTo>
                    <a:pt x="0" y="28517"/>
                    <a:pt x="28517" y="0"/>
                    <a:pt x="63694" y="0"/>
                  </a:cubicBez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3351169" y="8078253"/>
            <a:ext cx="10707099" cy="7610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62"/>
              </a:lnSpc>
            </a:pPr>
            <a:r>
              <a:rPr lang="en-US" sz="4468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The Mingled Spirit and Calling on His Name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326467" y="566157"/>
            <a:ext cx="9685588" cy="1714500"/>
            <a:chOff x="0" y="0"/>
            <a:chExt cx="9183373" cy="16256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183373" cy="1625600"/>
            </a:xfrm>
            <a:custGeom>
              <a:avLst/>
              <a:gdLst/>
              <a:ahLst/>
              <a:cxnLst/>
              <a:rect r="r" b="b" t="t" l="l"/>
              <a:pathLst>
                <a:path h="1625600" w="9183373">
                  <a:moveTo>
                    <a:pt x="0" y="0"/>
                  </a:moveTo>
                  <a:lnTo>
                    <a:pt x="9183373" y="0"/>
                  </a:lnTo>
                  <a:lnTo>
                    <a:pt x="9183373" y="1625600"/>
                  </a:lnTo>
                  <a:lnTo>
                    <a:pt x="0" y="16256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9183373" cy="164465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6000"/>
                </a:lnSpc>
              </a:pPr>
              <a:r>
                <a:rPr lang="en-US" sz="5000" b="true">
                  <a:solidFill>
                    <a:srgbClr val="503214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1) God Made You a Vessel(Special)</a:t>
              </a: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9144000" y="3796035"/>
            <a:ext cx="7301364" cy="53243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80"/>
              </a:lnSpc>
            </a:pPr>
          </a:p>
          <a:p>
            <a:pPr algn="l" marL="501904" indent="-250952" lvl="1">
              <a:lnSpc>
                <a:spcPts val="4680"/>
              </a:lnSpc>
              <a:buFont typeface="Arial"/>
              <a:buChar char="•"/>
            </a:pPr>
            <a:r>
              <a:rPr lang="en-US" sz="3900">
                <a:solidFill>
                  <a:srgbClr val="3C2814"/>
                </a:solidFill>
                <a:latin typeface="Georgia"/>
                <a:ea typeface="Georgia"/>
                <a:cs typeface="Georgia"/>
                <a:sym typeface="Georgia"/>
              </a:rPr>
              <a:t>Genesis 1:27 — God made you in His image.</a:t>
            </a:r>
          </a:p>
          <a:p>
            <a:pPr algn="l" marL="501904" indent="-250952" lvl="1">
              <a:lnSpc>
                <a:spcPts val="4680"/>
              </a:lnSpc>
              <a:buFont typeface="Arial"/>
              <a:buChar char="•"/>
            </a:pPr>
            <a:r>
              <a:rPr lang="en-US" sz="3900">
                <a:solidFill>
                  <a:srgbClr val="1800AD"/>
                </a:solidFill>
                <a:latin typeface="Georgia"/>
                <a:ea typeface="Georgia"/>
                <a:cs typeface="Georgia"/>
                <a:sym typeface="Georgia"/>
              </a:rPr>
              <a:t>Job 32:8 — God gave you a spirit inside.</a:t>
            </a:r>
          </a:p>
          <a:p>
            <a:pPr algn="l">
              <a:lnSpc>
                <a:spcPts val="4680"/>
              </a:lnSpc>
            </a:pPr>
          </a:p>
          <a:p>
            <a:pPr algn="l">
              <a:lnSpc>
                <a:spcPts val="4680"/>
              </a:lnSpc>
            </a:pPr>
          </a:p>
          <a:p>
            <a:pPr algn="l" marL="501904" indent="-250952" lvl="1">
              <a:lnSpc>
                <a:spcPts val="4680"/>
              </a:lnSpc>
              <a:buFont typeface="Arial"/>
              <a:buChar char="•"/>
            </a:pPr>
            <a:r>
              <a:rPr lang="en-US" sz="3900">
                <a:solidFill>
                  <a:srgbClr val="1800AD"/>
                </a:solidFill>
                <a:latin typeface="Georgia"/>
                <a:ea typeface="Georgia"/>
                <a:cs typeface="Georgia"/>
                <a:sym typeface="Georgia"/>
              </a:rPr>
              <a:t>Your spirit is a lamp to receive God’s light.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0" y="0"/>
            <a:ext cx="8326467" cy="10287000"/>
          </a:xfrm>
          <a:custGeom>
            <a:avLst/>
            <a:gdLst/>
            <a:ahLst/>
            <a:cxnLst/>
            <a:rect r="r" b="b" t="t" l="l"/>
            <a:pathLst>
              <a:path h="10287000" w="8326467">
                <a:moveTo>
                  <a:pt x="0" y="0"/>
                </a:moveTo>
                <a:lnTo>
                  <a:pt x="8326467" y="0"/>
                </a:lnTo>
                <a:lnTo>
                  <a:pt x="8326467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4983" t="0" r="-1373" b="-10369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745123" y="2515120"/>
            <a:ext cx="10715625" cy="991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59"/>
              </a:lnSpc>
            </a:pPr>
          </a:p>
          <a:p>
            <a:pPr algn="l">
              <a:lnSpc>
                <a:spcPts val="3959"/>
              </a:lnSpc>
            </a:pPr>
            <a:r>
              <a:rPr lang="en-US" sz="3299">
                <a:solidFill>
                  <a:srgbClr val="966428"/>
                </a:solidFill>
                <a:latin typeface="Georgia"/>
                <a:ea typeface="Georgia"/>
                <a:cs typeface="Georgia"/>
                <a:sym typeface="Georgia"/>
              </a:rPr>
              <a:t>Created with a spirit to receive Him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760995"/>
            <a:ext cx="7257978" cy="1714500"/>
            <a:chOff x="0" y="0"/>
            <a:chExt cx="6881638" cy="16256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881638" cy="1625600"/>
            </a:xfrm>
            <a:custGeom>
              <a:avLst/>
              <a:gdLst/>
              <a:ahLst/>
              <a:cxnLst/>
              <a:rect r="r" b="b" t="t" l="l"/>
              <a:pathLst>
                <a:path h="1625600" w="6881638">
                  <a:moveTo>
                    <a:pt x="0" y="0"/>
                  </a:moveTo>
                  <a:lnTo>
                    <a:pt x="6881638" y="0"/>
                  </a:lnTo>
                  <a:lnTo>
                    <a:pt x="6881638" y="1625600"/>
                  </a:lnTo>
                  <a:lnTo>
                    <a:pt x="0" y="16256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6881638" cy="164465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6000"/>
                </a:lnSpc>
              </a:pPr>
              <a:r>
                <a:rPr lang="en-US" sz="5000" b="true">
                  <a:solidFill>
                    <a:srgbClr val="503214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2) Born Again — New Life Inside</a:t>
              </a: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018567" y="4129292"/>
            <a:ext cx="7278244" cy="41346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79"/>
              </a:lnSpc>
            </a:pPr>
          </a:p>
          <a:p>
            <a:pPr algn="l" marL="501739" indent="-250870" lvl="1">
              <a:lnSpc>
                <a:spcPts val="4680"/>
              </a:lnSpc>
              <a:buFont typeface="Arial"/>
              <a:buChar char="•"/>
            </a:pPr>
            <a:r>
              <a:rPr lang="en-US" sz="3900">
                <a:solidFill>
                  <a:srgbClr val="3C2814"/>
                </a:solidFill>
                <a:latin typeface="Georgia"/>
                <a:ea typeface="Georgia"/>
                <a:cs typeface="Georgia"/>
                <a:sym typeface="Georgia"/>
              </a:rPr>
              <a:t>John 3:6 — Born of the Spirit = our spirit becomes alive.</a:t>
            </a:r>
          </a:p>
          <a:p>
            <a:pPr algn="l">
              <a:lnSpc>
                <a:spcPts val="4680"/>
              </a:lnSpc>
            </a:pPr>
          </a:p>
          <a:p>
            <a:pPr algn="l">
              <a:lnSpc>
                <a:spcPts val="4679"/>
              </a:lnSpc>
            </a:pPr>
          </a:p>
          <a:p>
            <a:pPr algn="l" marL="501739" indent="-250870" lvl="1">
              <a:lnSpc>
                <a:spcPts val="4680"/>
              </a:lnSpc>
              <a:buFont typeface="Arial"/>
              <a:buChar char="•"/>
            </a:pPr>
            <a:r>
              <a:rPr lang="en-US" sz="3900">
                <a:solidFill>
                  <a:srgbClr val="3C2814"/>
                </a:solidFill>
                <a:latin typeface="Georgia"/>
                <a:ea typeface="Georgia"/>
                <a:cs typeface="Georgia"/>
                <a:sym typeface="Georgia"/>
              </a:rPr>
              <a:t>When we believe, Jesus’ Spirit enters our spirit.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8925804" y="0"/>
            <a:ext cx="9362196" cy="10287000"/>
          </a:xfrm>
          <a:custGeom>
            <a:avLst/>
            <a:gdLst/>
            <a:ahLst/>
            <a:cxnLst/>
            <a:rect r="r" b="b" t="t" l="l"/>
            <a:pathLst>
              <a:path h="10287000" w="9362196">
                <a:moveTo>
                  <a:pt x="0" y="0"/>
                </a:moveTo>
                <a:lnTo>
                  <a:pt x="9362196" y="0"/>
                </a:lnTo>
                <a:lnTo>
                  <a:pt x="936219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878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029060" y="2515307"/>
            <a:ext cx="10715625" cy="991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59"/>
              </a:lnSpc>
            </a:pPr>
          </a:p>
          <a:p>
            <a:pPr algn="l">
              <a:lnSpc>
                <a:spcPts val="3959"/>
              </a:lnSpc>
            </a:pPr>
            <a:r>
              <a:rPr lang="en-US" sz="3299">
                <a:solidFill>
                  <a:srgbClr val="966428"/>
                </a:solidFill>
                <a:latin typeface="Georgia"/>
                <a:ea typeface="Georgia"/>
                <a:cs typeface="Georgia"/>
                <a:sym typeface="Georgia"/>
              </a:rPr>
              <a:t>Regenerated in our spirit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673343" y="1028700"/>
            <a:ext cx="8853265" cy="1714500"/>
            <a:chOff x="0" y="0"/>
            <a:chExt cx="8394207" cy="16256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394206" cy="1625600"/>
            </a:xfrm>
            <a:custGeom>
              <a:avLst/>
              <a:gdLst/>
              <a:ahLst/>
              <a:cxnLst/>
              <a:rect r="r" b="b" t="t" l="l"/>
              <a:pathLst>
                <a:path h="1625600" w="8394206">
                  <a:moveTo>
                    <a:pt x="0" y="0"/>
                  </a:moveTo>
                  <a:lnTo>
                    <a:pt x="8394206" y="0"/>
                  </a:lnTo>
                  <a:lnTo>
                    <a:pt x="8394206" y="1625600"/>
                  </a:lnTo>
                  <a:lnTo>
                    <a:pt x="0" y="16256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8394207" cy="164465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6000"/>
                </a:lnSpc>
              </a:pPr>
              <a:r>
                <a:rPr lang="en-US" sz="5000" b="true">
                  <a:solidFill>
                    <a:srgbClr val="503214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3) One Spirit with the Lord</a:t>
              </a: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9021572" y="3355181"/>
            <a:ext cx="8156808" cy="59026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79"/>
              </a:lnSpc>
            </a:pPr>
          </a:p>
          <a:p>
            <a:pPr algn="l" marL="501739" indent="-250870" lvl="1">
              <a:lnSpc>
                <a:spcPts val="4680"/>
              </a:lnSpc>
              <a:buFont typeface="Arial"/>
              <a:buChar char="•"/>
            </a:pPr>
            <a:r>
              <a:rPr lang="en-US" sz="39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1 Corinthians </a:t>
            </a:r>
            <a:r>
              <a:rPr lang="en-US" sz="39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15:45 — Jesus became the life-giving Spirit.</a:t>
            </a:r>
          </a:p>
          <a:p>
            <a:pPr algn="l" marL="501904" indent="-250952" lvl="1">
              <a:lnSpc>
                <a:spcPts val="4679"/>
              </a:lnSpc>
              <a:buFont typeface="Arial"/>
              <a:buChar char="•"/>
            </a:pPr>
            <a:r>
              <a:rPr lang="en-US" sz="3899">
                <a:solidFill>
                  <a:srgbClr val="3C2814"/>
                </a:solidFill>
                <a:latin typeface="Georgia"/>
                <a:ea typeface="Georgia"/>
                <a:cs typeface="Georgia"/>
                <a:sym typeface="Georgia"/>
              </a:rPr>
              <a:t>1 Corinthians 6:17 — Joined to the Lord = one spirit.</a:t>
            </a:r>
          </a:p>
          <a:p>
            <a:pPr algn="l" marL="501739" indent="-250870" lvl="1">
              <a:lnSpc>
                <a:spcPts val="4680"/>
              </a:lnSpc>
              <a:buFont typeface="Arial"/>
              <a:buChar char="•"/>
            </a:pPr>
            <a:r>
              <a:rPr lang="en-US" sz="3900">
                <a:solidFill>
                  <a:srgbClr val="3C2814"/>
                </a:solidFill>
                <a:latin typeface="Georgia"/>
                <a:ea typeface="Georgia"/>
                <a:cs typeface="Georgia"/>
                <a:sym typeface="Georgia"/>
              </a:rPr>
              <a:t>Confess sins to remove blocks and feel His flow again.</a:t>
            </a:r>
          </a:p>
          <a:p>
            <a:pPr algn="l">
              <a:lnSpc>
                <a:spcPts val="4680"/>
              </a:lnSpc>
            </a:pPr>
          </a:p>
          <a:p>
            <a:pPr algn="l" marL="501739" indent="-250869" lvl="1">
              <a:lnSpc>
                <a:spcPts val="4679"/>
              </a:lnSpc>
              <a:buFont typeface="Arial"/>
              <a:buChar char="•"/>
            </a:pPr>
            <a:r>
              <a:rPr lang="en-US" sz="3899">
                <a:solidFill>
                  <a:srgbClr val="3C2814"/>
                </a:solidFill>
                <a:latin typeface="Georgia"/>
                <a:ea typeface="Georgia"/>
                <a:cs typeface="Georgia"/>
                <a:sym typeface="Georgia"/>
              </a:rPr>
              <a:t>Like water mixed with juice — now one together.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0" y="0"/>
            <a:ext cx="8209773" cy="10287000"/>
          </a:xfrm>
          <a:custGeom>
            <a:avLst/>
            <a:gdLst/>
            <a:ahLst/>
            <a:cxnLst/>
            <a:rect r="r" b="b" t="t" l="l"/>
            <a:pathLst>
              <a:path h="10287000" w="8209773">
                <a:moveTo>
                  <a:pt x="0" y="0"/>
                </a:moveTo>
                <a:lnTo>
                  <a:pt x="8209773" y="0"/>
                </a:lnTo>
                <a:lnTo>
                  <a:pt x="8209773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650" t="0" r="-1265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1485181" y="2247602"/>
            <a:ext cx="10715625" cy="991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59"/>
              </a:lnSpc>
            </a:pPr>
          </a:p>
          <a:p>
            <a:pPr algn="l">
              <a:lnSpc>
                <a:spcPts val="3959"/>
              </a:lnSpc>
            </a:pPr>
            <a:r>
              <a:rPr lang="en-US" sz="3299">
                <a:solidFill>
                  <a:srgbClr val="966428"/>
                </a:solidFill>
                <a:latin typeface="Georgia"/>
                <a:ea typeface="Georgia"/>
                <a:cs typeface="Georgia"/>
                <a:sym typeface="Georgia"/>
              </a:rPr>
              <a:t>The mingled Spirit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95273" y="820093"/>
            <a:ext cx="7711132" cy="1714500"/>
            <a:chOff x="0" y="0"/>
            <a:chExt cx="7311295" cy="16256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311295" cy="1625600"/>
            </a:xfrm>
            <a:custGeom>
              <a:avLst/>
              <a:gdLst/>
              <a:ahLst/>
              <a:cxnLst/>
              <a:rect r="r" b="b" t="t" l="l"/>
              <a:pathLst>
                <a:path h="1625600" w="7311295">
                  <a:moveTo>
                    <a:pt x="0" y="0"/>
                  </a:moveTo>
                  <a:lnTo>
                    <a:pt x="7311295" y="0"/>
                  </a:lnTo>
                  <a:lnTo>
                    <a:pt x="7311295" y="1625600"/>
                  </a:lnTo>
                  <a:lnTo>
                    <a:pt x="0" y="16256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7311295" cy="164465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6000"/>
                </a:lnSpc>
              </a:pPr>
              <a:r>
                <a:rPr lang="en-US" sz="5000" b="true">
                  <a:solidFill>
                    <a:srgbClr val="503214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4) Calling on His Name</a:t>
              </a: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195273" y="3030736"/>
            <a:ext cx="7948727" cy="5903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79"/>
              </a:lnSpc>
            </a:pPr>
          </a:p>
          <a:p>
            <a:pPr algn="l" marL="501739" indent="-250870" lvl="1">
              <a:lnSpc>
                <a:spcPts val="4680"/>
              </a:lnSpc>
              <a:buFont typeface="Arial"/>
              <a:buChar char="•"/>
            </a:pPr>
            <a:r>
              <a:rPr lang="en-US" sz="3900">
                <a:solidFill>
                  <a:srgbClr val="3C2814"/>
                </a:solidFill>
                <a:latin typeface="Georgia"/>
                <a:ea typeface="Georgia"/>
                <a:cs typeface="Georgia"/>
                <a:sym typeface="Georgia"/>
              </a:rPr>
              <a:t>Calling=worship, prayer...</a:t>
            </a:r>
          </a:p>
          <a:p>
            <a:pPr algn="l" marL="501904" indent="-250952" lvl="1">
              <a:lnSpc>
                <a:spcPts val="4679"/>
              </a:lnSpc>
              <a:buFont typeface="Arial"/>
              <a:buChar char="•"/>
            </a:pPr>
            <a:r>
              <a:rPr lang="en-US" sz="3899">
                <a:solidFill>
                  <a:srgbClr val="3C2814"/>
                </a:solidFill>
                <a:latin typeface="Georgia"/>
                <a:ea typeface="Georgia"/>
                <a:cs typeface="Georgia"/>
                <a:sym typeface="Georgia"/>
              </a:rPr>
              <a:t>Romans 10:12 — The Lord is rich to all who call.</a:t>
            </a:r>
          </a:p>
          <a:p>
            <a:pPr algn="l" marL="501904" indent="-250952" lvl="1">
              <a:lnSpc>
                <a:spcPts val="4679"/>
              </a:lnSpc>
              <a:buFont typeface="Arial"/>
              <a:buChar char="•"/>
            </a:pPr>
            <a:r>
              <a:rPr lang="en-US" sz="3899">
                <a:solidFill>
                  <a:srgbClr val="3C2814"/>
                </a:solidFill>
                <a:latin typeface="Georgia"/>
                <a:ea typeface="Georgia"/>
                <a:cs typeface="Georgia"/>
                <a:sym typeface="Georgia"/>
              </a:rPr>
              <a:t>Saying 'O Lord Jesus' is like breathing for our spirit.</a:t>
            </a:r>
          </a:p>
          <a:p>
            <a:pPr algn="l" marL="501739" indent="-250870" lvl="1">
              <a:lnSpc>
                <a:spcPts val="4680"/>
              </a:lnSpc>
              <a:buFont typeface="Arial"/>
              <a:buChar char="•"/>
            </a:pPr>
            <a:r>
              <a:rPr lang="en-US" sz="3900">
                <a:solidFill>
                  <a:srgbClr val="3C2814"/>
                </a:solidFill>
                <a:latin typeface="Georgia"/>
                <a:ea typeface="Georgia"/>
                <a:cs typeface="Georgia"/>
                <a:sym typeface="Georgia"/>
              </a:rPr>
              <a:t>Isaiah 12:4 — Give thanks; call upon His name.</a:t>
            </a:r>
          </a:p>
          <a:p>
            <a:pPr algn="l" marL="501904" indent="-250952" lvl="1">
              <a:lnSpc>
                <a:spcPts val="4679"/>
              </a:lnSpc>
              <a:buFont typeface="Arial"/>
              <a:buChar char="•"/>
            </a:pPr>
            <a:r>
              <a:rPr lang="en-US" sz="3899">
                <a:solidFill>
                  <a:srgbClr val="3C2814"/>
                </a:solidFill>
                <a:latin typeface="Georgia"/>
                <a:ea typeface="Georgia"/>
                <a:cs typeface="Georgia"/>
                <a:sym typeface="Georgia"/>
              </a:rPr>
              <a:t>Call anytime — in joy, fear, or peace.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9526927" y="0"/>
            <a:ext cx="8761073" cy="10287000"/>
          </a:xfrm>
          <a:custGeom>
            <a:avLst/>
            <a:gdLst/>
            <a:ahLst/>
            <a:cxnLst/>
            <a:rect r="r" b="b" t="t" l="l"/>
            <a:pathLst>
              <a:path h="10287000" w="8761073">
                <a:moveTo>
                  <a:pt x="0" y="0"/>
                </a:moveTo>
                <a:lnTo>
                  <a:pt x="8761073" y="0"/>
                </a:lnTo>
                <a:lnTo>
                  <a:pt x="8761073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417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295374" y="1840221"/>
            <a:ext cx="10715625" cy="6943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59"/>
              </a:lnSpc>
            </a:pPr>
          </a:p>
          <a:p>
            <a:pPr algn="l">
              <a:lnSpc>
                <a:spcPts val="3959"/>
              </a:lnSpc>
            </a:pPr>
            <a:r>
              <a:rPr lang="en-US" sz="3299">
                <a:solidFill>
                  <a:srgbClr val="966428"/>
                </a:solidFill>
                <a:latin typeface="Georgia"/>
                <a:ea typeface="Georgia"/>
                <a:cs typeface="Georgia"/>
                <a:sym typeface="Georgia"/>
              </a:rPr>
              <a:t>Calling is spiritual breathing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-1292432" y="9220200"/>
            <a:ext cx="12087225" cy="761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9"/>
              </a:lnSpc>
            </a:pPr>
          </a:p>
          <a:p>
            <a:pPr algn="ctr">
              <a:lnSpc>
                <a:spcPts val="2879"/>
              </a:lnSpc>
            </a:pPr>
            <a:r>
              <a:rPr lang="en-US" sz="2399">
                <a:solidFill>
                  <a:srgbClr val="784614"/>
                </a:solidFill>
                <a:latin typeface="Calibri (MS)"/>
                <a:ea typeface="Calibri (MS)"/>
                <a:cs typeface="Calibri (MS)"/>
                <a:sym typeface="Calibri (MS)"/>
              </a:rPr>
              <a:t>Silent SoulConnect Ministry – Lesson: The Spirit in Me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971800" y="411957"/>
            <a:ext cx="12344400" cy="1714500"/>
            <a:chOff x="0" y="0"/>
            <a:chExt cx="11704320" cy="16256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1704320" cy="1625600"/>
            </a:xfrm>
            <a:custGeom>
              <a:avLst/>
              <a:gdLst/>
              <a:ahLst/>
              <a:cxnLst/>
              <a:rect r="r" b="b" t="t" l="l"/>
              <a:pathLst>
                <a:path h="1625600" w="11704320">
                  <a:moveTo>
                    <a:pt x="0" y="0"/>
                  </a:moveTo>
                  <a:lnTo>
                    <a:pt x="11704320" y="0"/>
                  </a:lnTo>
                  <a:lnTo>
                    <a:pt x="11704320" y="1625600"/>
                  </a:lnTo>
                  <a:lnTo>
                    <a:pt x="0" y="16256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9525"/>
              <a:ext cx="11704320" cy="163512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7919"/>
                </a:lnSpc>
              </a:pPr>
              <a:r>
                <a:rPr lang="en-US" sz="6599" b="true">
                  <a:solidFill>
                    <a:srgbClr val="503214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5) Why &amp; How We Call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2971800" y="4027236"/>
            <a:ext cx="12087225" cy="4724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79"/>
              </a:lnSpc>
            </a:pPr>
          </a:p>
          <a:p>
            <a:pPr algn="l" marL="501904" indent="-250952" lvl="1">
              <a:lnSpc>
                <a:spcPts val="4679"/>
              </a:lnSpc>
              <a:buFont typeface="Arial"/>
              <a:buChar char="•"/>
            </a:pPr>
            <a:r>
              <a:rPr lang="en-US" sz="3899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Why: To be saved, comforted, and strengthened (Rom. 10:13; Ps. 116:13).</a:t>
            </a:r>
          </a:p>
          <a:p>
            <a:pPr algn="l" marL="501739" indent="-250870" lvl="1">
              <a:lnSpc>
                <a:spcPts val="4680"/>
              </a:lnSpc>
              <a:buFont typeface="Arial"/>
              <a:buChar char="•"/>
            </a:pPr>
            <a:r>
              <a:rPr lang="en-US" sz="39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How: With a pure heart and lips (2 Tim. 2:22).</a:t>
            </a:r>
          </a:p>
          <a:p>
            <a:pPr algn="l">
              <a:lnSpc>
                <a:spcPts val="4679"/>
              </a:lnSpc>
            </a:pPr>
          </a:p>
          <a:p>
            <a:pPr algn="l" marL="501904" indent="-250952" lvl="1">
              <a:lnSpc>
                <a:spcPts val="4679"/>
              </a:lnSpc>
              <a:buFont typeface="Arial"/>
              <a:buChar char="•"/>
            </a:pPr>
            <a:r>
              <a:rPr lang="en-US" sz="3899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Practice calling daily and together with others.</a:t>
            </a:r>
          </a:p>
          <a:p>
            <a:pPr algn="l" marL="501904" indent="-250952" lvl="1">
              <a:lnSpc>
                <a:spcPts val="4679"/>
              </a:lnSpc>
              <a:buFont typeface="Arial"/>
              <a:buChar char="•"/>
            </a:pPr>
            <a:r>
              <a:rPr lang="en-US" sz="3899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Saying 'Lord Jesus' = drinking of the Spirit (1 Cor. 12:13; 12:3).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745560" y="1636172"/>
            <a:ext cx="10715625" cy="6943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59"/>
              </a:lnSpc>
            </a:pPr>
          </a:p>
          <a:p>
            <a:pPr algn="l">
              <a:lnSpc>
                <a:spcPts val="3959"/>
              </a:lnSpc>
            </a:pPr>
            <a:r>
              <a:rPr lang="en-US" sz="3299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Daily, lifelong practice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100388" y="9353074"/>
            <a:ext cx="12087225" cy="5953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9"/>
              </a:lnSpc>
            </a:pPr>
          </a:p>
          <a:p>
            <a:pPr algn="ctr">
              <a:lnSpc>
                <a:spcPts val="2879"/>
              </a:lnSpc>
            </a:pPr>
            <a:r>
              <a:rPr lang="en-US" sz="2399">
                <a:solidFill>
                  <a:srgbClr val="784614"/>
                </a:solidFill>
                <a:latin typeface="Calibri (MS)"/>
                <a:ea typeface="Calibri (MS)"/>
                <a:cs typeface="Calibri (MS)"/>
                <a:sym typeface="Calibri (MS)"/>
              </a:rPr>
              <a:t>Silent SoulConnect Ministry – Week 1 Lesson: The Spirit in Me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971800" y="411957"/>
            <a:ext cx="12344400" cy="1714500"/>
            <a:chOff x="0" y="0"/>
            <a:chExt cx="11704320" cy="16256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1704320" cy="1625600"/>
            </a:xfrm>
            <a:custGeom>
              <a:avLst/>
              <a:gdLst/>
              <a:ahLst/>
              <a:cxnLst/>
              <a:rect r="r" b="b" t="t" l="l"/>
              <a:pathLst>
                <a:path h="1625600" w="11704320">
                  <a:moveTo>
                    <a:pt x="0" y="0"/>
                  </a:moveTo>
                  <a:lnTo>
                    <a:pt x="11704320" y="0"/>
                  </a:lnTo>
                  <a:lnTo>
                    <a:pt x="11704320" y="1625600"/>
                  </a:lnTo>
                  <a:lnTo>
                    <a:pt x="0" y="16256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9525"/>
              <a:ext cx="11704320" cy="163512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7919"/>
                </a:lnSpc>
              </a:pPr>
              <a:r>
                <a:rPr lang="en-US" sz="6599" b="true">
                  <a:solidFill>
                    <a:srgbClr val="503214"/>
                  </a:solidFill>
                  <a:latin typeface="Georgia Bold"/>
                  <a:ea typeface="Georgia Bold"/>
                  <a:cs typeface="Georgia Bold"/>
                  <a:sym typeface="Georgia Bold"/>
                </a:rPr>
                <a:t>6) Review &amp; Practice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189856" y="1259682"/>
            <a:ext cx="9058492" cy="5903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79"/>
              </a:lnSpc>
            </a:pPr>
          </a:p>
          <a:p>
            <a:pPr algn="l" marL="501739" indent="-250870" lvl="1">
              <a:lnSpc>
                <a:spcPts val="4680"/>
              </a:lnSpc>
              <a:buFont typeface="Arial"/>
              <a:buChar char="•"/>
            </a:pPr>
            <a:r>
              <a:rPr lang="en-US" sz="3900">
                <a:solidFill>
                  <a:srgbClr val="3C2814"/>
                </a:solidFill>
                <a:latin typeface="Georgia"/>
                <a:ea typeface="Georgia"/>
                <a:cs typeface="Georgia"/>
                <a:sym typeface="Georgia"/>
              </a:rPr>
              <a:t>❤️ Ma</a:t>
            </a:r>
            <a:r>
              <a:rPr lang="en-US" sz="3900">
                <a:solidFill>
                  <a:srgbClr val="3C2814"/>
                </a:solidFill>
                <a:latin typeface="Georgia"/>
                <a:ea typeface="Georgia"/>
                <a:cs typeface="Georgia"/>
                <a:sym typeface="Georgia"/>
              </a:rPr>
              <a:t>in Thought:</a:t>
            </a:r>
          </a:p>
          <a:p>
            <a:pPr algn="l" marL="501739" indent="-250870" lvl="1">
              <a:lnSpc>
                <a:spcPts val="4680"/>
              </a:lnSpc>
              <a:buFont typeface="Arial"/>
              <a:buChar char="•"/>
            </a:pPr>
            <a:r>
              <a:rPr lang="en-US" sz="3900">
                <a:solidFill>
                  <a:srgbClr val="3C2814"/>
                </a:solidFill>
                <a:latin typeface="Georgia"/>
                <a:ea typeface="Georgia"/>
                <a:cs typeface="Georgia"/>
                <a:sym typeface="Georgia"/>
              </a:rPr>
              <a:t>God made you with a spirit so you can receive Him.</a:t>
            </a:r>
          </a:p>
          <a:p>
            <a:pPr algn="l" marL="501739" indent="-250870" lvl="1">
              <a:lnSpc>
                <a:spcPts val="4680"/>
              </a:lnSpc>
              <a:buFont typeface="Arial"/>
              <a:buChar char="•"/>
            </a:pPr>
            <a:r>
              <a:rPr lang="en-US" sz="3900">
                <a:solidFill>
                  <a:srgbClr val="3C2814"/>
                </a:solidFill>
                <a:latin typeface="Georgia"/>
                <a:ea typeface="Georgia"/>
                <a:cs typeface="Georgia"/>
                <a:sym typeface="Georgia"/>
              </a:rPr>
              <a:t> When you call on His name, He fills you with His life.</a:t>
            </a:r>
          </a:p>
          <a:p>
            <a:pPr algn="l">
              <a:lnSpc>
                <a:spcPts val="4679"/>
              </a:lnSpc>
            </a:pPr>
          </a:p>
          <a:p>
            <a:pPr algn="l" marL="501904" indent="-250952" lvl="1">
              <a:lnSpc>
                <a:spcPts val="4679"/>
              </a:lnSpc>
              <a:buFont typeface="Arial"/>
              <a:buChar char="•"/>
            </a:pPr>
            <a:r>
              <a:rPr lang="en-US" sz="3899">
                <a:solidFill>
                  <a:srgbClr val="3C2814"/>
                </a:solidFill>
                <a:latin typeface="Georgia"/>
                <a:ea typeface="Georgia"/>
                <a:cs typeface="Georgia"/>
                <a:sym typeface="Georgia"/>
              </a:rPr>
              <a:t>Takeaway: Every day, breathe His name — O Lord Jesus!</a:t>
            </a:r>
          </a:p>
          <a:p>
            <a:pPr algn="l" marL="501904" indent="-250952" lvl="1">
              <a:lnSpc>
                <a:spcPts val="4679"/>
              </a:lnSpc>
              <a:buFont typeface="Arial"/>
              <a:buChar char="•"/>
            </a:pPr>
            <a:r>
              <a:rPr lang="en-US" sz="3899">
                <a:solidFill>
                  <a:srgbClr val="3C2814"/>
                </a:solidFill>
                <a:latin typeface="Georgia"/>
                <a:ea typeface="Georgia"/>
                <a:cs typeface="Georgia"/>
                <a:sym typeface="Georgia"/>
              </a:rPr>
              <a:t>Memory Verse: Romans 10:13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DAG2eI_joY4</dc:identifier>
  <dcterms:modified xsi:type="dcterms:W3CDTF">2011-08-01T06:04:30Z</dcterms:modified>
  <cp:revision>1</cp:revision>
  <dc:title>#1 The Spirit in Me.pptx</dc:title>
</cp:coreProperties>
</file>

<file path=docProps/thumbnail.jpeg>
</file>